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6" r:id="rId3"/>
    <p:sldId id="345" r:id="rId4"/>
    <p:sldId id="332" r:id="rId5"/>
    <p:sldId id="338" r:id="rId6"/>
    <p:sldId id="349" r:id="rId7"/>
    <p:sldId id="258" r:id="rId8"/>
    <p:sldId id="260" r:id="rId9"/>
    <p:sldId id="261" r:id="rId10"/>
    <p:sldId id="259" r:id="rId11"/>
    <p:sldId id="347" r:id="rId12"/>
    <p:sldId id="339" r:id="rId13"/>
    <p:sldId id="262" r:id="rId14"/>
    <p:sldId id="264" r:id="rId15"/>
    <p:sldId id="318" r:id="rId16"/>
    <p:sldId id="265" r:id="rId17"/>
    <p:sldId id="263" r:id="rId18"/>
    <p:sldId id="266" r:id="rId19"/>
    <p:sldId id="348" r:id="rId20"/>
    <p:sldId id="341" r:id="rId21"/>
    <p:sldId id="268" r:id="rId22"/>
    <p:sldId id="267" r:id="rId23"/>
    <p:sldId id="269" r:id="rId24"/>
    <p:sldId id="272" r:id="rId25"/>
    <p:sldId id="274" r:id="rId26"/>
    <p:sldId id="275" r:id="rId27"/>
    <p:sldId id="319" r:id="rId28"/>
    <p:sldId id="271" r:id="rId29"/>
    <p:sldId id="333" r:id="rId30"/>
    <p:sldId id="340" r:id="rId31"/>
    <p:sldId id="276" r:id="rId32"/>
    <p:sldId id="277" r:id="rId33"/>
    <p:sldId id="317" r:id="rId34"/>
    <p:sldId id="280" r:id="rId35"/>
    <p:sldId id="281" r:id="rId36"/>
    <p:sldId id="282" r:id="rId37"/>
    <p:sldId id="283" r:id="rId38"/>
    <p:sldId id="279" r:id="rId39"/>
    <p:sldId id="278" r:id="rId40"/>
    <p:sldId id="342" r:id="rId41"/>
    <p:sldId id="322" r:id="rId42"/>
    <p:sldId id="323" r:id="rId43"/>
    <p:sldId id="321" r:id="rId44"/>
    <p:sldId id="284" r:id="rId45"/>
    <p:sldId id="285" r:id="rId46"/>
    <p:sldId id="325" r:id="rId47"/>
    <p:sldId id="326" r:id="rId48"/>
    <p:sldId id="320" r:id="rId49"/>
    <p:sldId id="324" r:id="rId50"/>
    <p:sldId id="343" r:id="rId51"/>
    <p:sldId id="286" r:id="rId52"/>
    <p:sldId id="336" r:id="rId53"/>
    <p:sldId id="290" r:id="rId54"/>
    <p:sldId id="287" r:id="rId55"/>
    <p:sldId id="329" r:id="rId56"/>
    <p:sldId id="330" r:id="rId57"/>
    <p:sldId id="288" r:id="rId58"/>
    <p:sldId id="328" r:id="rId59"/>
    <p:sldId id="289" r:id="rId60"/>
    <p:sldId id="291" r:id="rId61"/>
    <p:sldId id="337" r:id="rId6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FFCC"/>
    <a:srgbClr val="D16309"/>
    <a:srgbClr val="FF33CC"/>
    <a:srgbClr val="FF5050"/>
    <a:srgbClr val="CC3300"/>
    <a:srgbClr val="CC6600"/>
    <a:srgbClr val="CC0000"/>
    <a:srgbClr val="CCFF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AC31-3C28-4B9A-8912-BCD522D40962}" type="datetimeFigureOut">
              <a:rPr lang="hr-HR" smtClean="0"/>
              <a:pPr/>
              <a:t>15.5.2014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21B6-A24D-419B-8A99-2A910FA44C8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16632"/>
            <a:ext cx="8856984" cy="3456384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/>
            </a:r>
            <a:br>
              <a:rPr lang="hr-HR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</a:br>
            <a:r>
              <a:rPr lang="hr-HR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/>
            </a:r>
            <a:br>
              <a:rPr lang="hr-HR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</a:br>
            <a:r>
              <a:rPr lang="hr-HR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/>
            </a:r>
            <a:br>
              <a:rPr lang="hr-HR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</a:br>
            <a:r>
              <a:rPr lang="hr-HR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/>
            </a:r>
            <a:br>
              <a:rPr lang="hr-HR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</a:br>
            <a:endParaRPr lang="hr-HR" sz="66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0"/>
            <a:ext cx="3707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D</a:t>
            </a:r>
            <a:r>
              <a:rPr lang="hr-HR" sz="4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A</a:t>
            </a:r>
            <a:r>
              <a:rPr lang="hr-HR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N</a:t>
            </a:r>
            <a:r>
              <a:rPr lang="hr-HR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 </a:t>
            </a:r>
            <a:r>
              <a:rPr lang="hr-H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D</a:t>
            </a: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A</a:t>
            </a:r>
            <a:r>
              <a:rPr lang="hr-HR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R</a:t>
            </a:r>
            <a:r>
              <a:rPr lang="hr-HR" sz="4800" b="1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O</a:t>
            </a:r>
            <a:r>
              <a:rPr lang="hr-H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V</a:t>
            </a:r>
            <a:r>
              <a:rPr lang="hr-HR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I</a:t>
            </a:r>
            <a:r>
              <a:rPr lang="hr-HR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T</a:t>
            </a:r>
            <a:r>
              <a:rPr lang="hr-HR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I</a:t>
            </a:r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H</a:t>
            </a:r>
            <a:r>
              <a:rPr lang="hr-HR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 </a:t>
            </a:r>
            <a:r>
              <a:rPr lang="hr-HR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U</a:t>
            </a:r>
            <a:r>
              <a:rPr lang="hr-HR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Č</a:t>
            </a:r>
            <a:r>
              <a:rPr lang="hr-H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E</a:t>
            </a:r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N</a:t>
            </a:r>
            <a:r>
              <a:rPr lang="hr-H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I</a:t>
            </a:r>
            <a:r>
              <a:rPr lang="hr-HR" sz="4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K</a:t>
            </a:r>
            <a:r>
              <a:rPr lang="hr-HR" sz="4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A</a:t>
            </a:r>
          </a:p>
          <a:p>
            <a:pPr algn="ctr"/>
            <a:endParaRPr lang="hr-HR" sz="36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hr-H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OŠ Ksavera Šandora Gjalskoga</a:t>
            </a:r>
            <a:endParaRPr lang="hr-HR" sz="4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</p:txBody>
      </p:sp>
      <p:pic>
        <p:nvPicPr>
          <p:cNvPr id="47110" name="Picture 6" descr="http://images.babytidings.com/images/11/b1302512aa/img_b1302512a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286374"/>
            <a:ext cx="1571625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4398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orte" pitchFamily="66" charset="0"/>
              </a:rPr>
              <a:t>3.a</a:t>
            </a:r>
            <a:endParaRPr lang="hr-HR" sz="6600" b="1" dirty="0">
              <a:solidFill>
                <a:schemeClr val="tx2">
                  <a:lumMod val="60000"/>
                  <a:lumOff val="4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84249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DOMINIK </a:t>
            </a:r>
          </a:p>
          <a:p>
            <a:r>
              <a:rPr lang="hr-HR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PALIĆ</a:t>
            </a:r>
          </a:p>
          <a:p>
            <a:pPr>
              <a:defRPr/>
            </a:pP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/>
              </a:rPr>
              <a:t>                  K</a:t>
            </a: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larinet</a:t>
            </a:r>
          </a:p>
          <a:p>
            <a:pPr>
              <a:defRPr/>
            </a:pPr>
            <a:endParaRPr lang="hr-H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ea typeface="Calibri" pitchFamily="34" charset="0"/>
              <a:cs typeface="Arial"/>
            </a:endParaRPr>
          </a:p>
          <a:p>
            <a:pPr>
              <a:defRPr/>
            </a:pP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Županijsko natjecanje, </a:t>
            </a:r>
          </a:p>
          <a:p>
            <a:pPr>
              <a:defRPr/>
            </a:pP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Samobor – 1. nagrada</a:t>
            </a:r>
            <a:endParaRPr lang="hr-HR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hr-HR" sz="28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GU Elly Bašić – 5 koncerata humanitarnog karaktera (za školovanje djece u Africi)</a:t>
            </a:r>
          </a:p>
          <a:p>
            <a:pPr>
              <a:defRPr/>
            </a:pPr>
            <a:endParaRPr lang="hr-HR" sz="28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hr-HR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Državno natjecanje – 2. nagrada</a:t>
            </a:r>
            <a:endParaRPr lang="hr-HR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hr-HR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60121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DOMINIK </a:t>
            </a:r>
          </a:p>
          <a:p>
            <a:r>
              <a:rPr lang="hr-HR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PALIĆ </a:t>
            </a:r>
          </a:p>
          <a:p>
            <a:r>
              <a:rPr lang="hr-HR" sz="28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–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k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larinet </a:t>
            </a:r>
          </a:p>
          <a:p>
            <a:endParaRPr lang="hr-HR" sz="28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hr-HR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PATRIK </a:t>
            </a:r>
          </a:p>
          <a:p>
            <a:r>
              <a:rPr lang="hr-HR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PALIĆ </a:t>
            </a:r>
          </a:p>
          <a:p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– truba</a:t>
            </a:r>
          </a:p>
          <a:p>
            <a:endParaRPr lang="hr-HR" sz="28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James </a:t>
            </a:r>
          </a:p>
          <a:p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Bond</a:t>
            </a:r>
          </a:p>
          <a:p>
            <a:pPr>
              <a:defRPr/>
            </a:pPr>
            <a:endParaRPr lang="hr-H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ea typeface="Calibri" pitchFamily="34" charset="0"/>
              <a:cs typeface="Arial"/>
            </a:endParaRPr>
          </a:p>
          <a:p>
            <a:pPr>
              <a:defRPr/>
            </a:pPr>
            <a:endParaRPr lang="hr-HR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hr-HR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6000" r="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1.gstatic.com/images?q=tbn:ANd9GcSvOMFnoUjWAC0sp5RgPSv433xlAhN8XzCMoypyYPGd_lr5caS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2592288" cy="3729013"/>
          </a:xfrm>
          <a:prstGeom prst="rect">
            <a:avLst/>
          </a:prstGeom>
          <a:noFill/>
        </p:spPr>
      </p:pic>
      <p:pic>
        <p:nvPicPr>
          <p:cNvPr id="3" name="Picture 4" descr="https://yt3.ggpht.com/-3gbMwVjwq4U/AAAAAAAAAAI/AAAAAAAAAAA/2RmHWPKgP74/s100-c-k-no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907764" y="0"/>
            <a:ext cx="12362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rgbClr val="00FF00"/>
                </a:solidFill>
                <a:latin typeface="Forte" pitchFamily="66" charset="0"/>
              </a:rPr>
              <a:t>4.a</a:t>
            </a:r>
            <a:endParaRPr lang="hr-HR" sz="6600" dirty="0">
              <a:solidFill>
                <a:srgbClr val="00FF00"/>
              </a:solidFill>
              <a:latin typeface="Forte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78891"/>
            <a:ext cx="88931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hr-HR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>
              <a:defRPr/>
            </a:pPr>
            <a:endParaRPr lang="hr-HR" sz="2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hr-HR" sz="32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hr-HR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CARLO MATEKOVIĆ</a:t>
            </a:r>
          </a:p>
          <a:p>
            <a:pPr>
              <a:defRPr/>
            </a:pPr>
            <a:endParaRPr lang="hr-HR" sz="24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hr-H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Nogomet </a:t>
            </a:r>
          </a:p>
          <a:p>
            <a:pPr eaLnBrk="0" hangingPunct="0">
              <a:defRPr/>
            </a:pPr>
            <a:endParaRPr lang="hr-HR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hr-HR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hr-HR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hr-HR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hr-H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NK Hrvatski dragovoljac, </a:t>
            </a:r>
          </a:p>
          <a:p>
            <a:pPr eaLnBrk="0" hangingPunct="0">
              <a:defRPr/>
            </a:pPr>
            <a:r>
              <a:rPr lang="hr-H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Zagreb - 1. i 3. mjesto</a:t>
            </a:r>
            <a:endParaRPr lang="hr-H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700808"/>
            <a:ext cx="90364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LUKA </a:t>
            </a:r>
            <a:r>
              <a:rPr lang="hr-HR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BOGUNOVIĆ </a:t>
            </a: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</a:t>
            </a:r>
          </a:p>
          <a:p>
            <a:r>
              <a:rPr lang="hr-H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Judo</a:t>
            </a:r>
            <a:endParaRPr lang="hr-H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Međunarodno natjecanje, </a:t>
            </a:r>
          </a:p>
          <a:p>
            <a:r>
              <a:rPr lang="hr-H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Zagreb - 3. mjesto</a:t>
            </a:r>
            <a:endParaRPr lang="hr-H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chemeClr val="tx2"/>
                </a:solidFill>
                <a:latin typeface="Forte" pitchFamily="66" charset="0"/>
              </a:rPr>
              <a:t>4.b</a:t>
            </a:r>
            <a:endParaRPr lang="hr-HR" sz="6600" dirty="0">
              <a:solidFill>
                <a:schemeClr val="tx2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orte" pitchFamily="66" charset="0"/>
              </a:rPr>
              <a:t>4.b</a:t>
            </a:r>
            <a:endParaRPr lang="hr-HR" sz="6600" dirty="0">
              <a:solidFill>
                <a:schemeClr val="accent6">
                  <a:lumMod val="60000"/>
                  <a:lumOff val="4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24744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LUCIJA </a:t>
            </a:r>
          </a:p>
          <a:p>
            <a:r>
              <a:rPr lang="hr-H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VRANKOVEČKI</a:t>
            </a:r>
            <a:endParaRPr lang="hr-HR" sz="3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</a:t>
            </a:r>
          </a:p>
          <a:p>
            <a:r>
              <a:rPr lang="hr-H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               Judo</a:t>
            </a:r>
            <a:endParaRPr lang="hr-HR" sz="2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</a:p>
          <a:p>
            <a:endParaRPr lang="hr-HR" sz="28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</a:t>
            </a:r>
          </a:p>
          <a:p>
            <a:r>
              <a:rPr lang="hr-H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Međunarodno natjecanje,</a:t>
            </a:r>
          </a:p>
          <a:p>
            <a:r>
              <a:rPr lang="hr-H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Zagreb - 3. mjesto</a:t>
            </a:r>
            <a:endParaRPr lang="hr-HR" sz="2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rgbClr val="00FF00"/>
                </a:solidFill>
                <a:latin typeface="Forte" pitchFamily="66" charset="0"/>
              </a:rPr>
              <a:t>4.b</a:t>
            </a:r>
            <a:endParaRPr lang="hr-HR" sz="6600" dirty="0">
              <a:solidFill>
                <a:srgbClr val="00FF00"/>
              </a:solidFill>
              <a:latin typeface="Forte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980728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r-HR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hr-HR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hr-HR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MISLAV KLARIĆ</a:t>
            </a:r>
          </a:p>
          <a:p>
            <a:pPr>
              <a:defRPr/>
            </a:pPr>
            <a:endParaRPr lang="hr-HR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hr-H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Nogomet </a:t>
            </a:r>
          </a:p>
          <a:p>
            <a:pPr eaLnBrk="0" hangingPunct="0">
              <a:defRPr/>
            </a:pPr>
            <a:endParaRPr lang="hr-HR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hr-HR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hr-HR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hr-HR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hr-H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lang="hr-H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NK Trešnjevka, </a:t>
            </a:r>
          </a:p>
          <a:p>
            <a:pPr eaLnBrk="0" hangingPunct="0">
              <a:defRPr/>
            </a:pPr>
            <a:r>
              <a:rPr lang="hr-H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Zagreb – 1. mjesto</a:t>
            </a:r>
            <a:endParaRPr lang="hr-HR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978296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latin typeface="Forte" pitchFamily="66" charset="0"/>
              </a:rPr>
              <a:t>4.b</a:t>
            </a:r>
            <a:endParaRPr lang="hr-HR" sz="6600" dirty="0"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1844824"/>
            <a:ext cx="8964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</a:t>
            </a:r>
            <a:r>
              <a:rPr lang="hr-HR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KARLO ROCCO ČOLAK</a:t>
            </a:r>
          </a:p>
          <a:p>
            <a:r>
              <a:rPr lang="hr-HR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LUKAS </a:t>
            </a:r>
            <a:r>
              <a:rPr lang="hr-HR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TONKOVIĆ</a:t>
            </a:r>
          </a:p>
          <a:p>
            <a:endParaRPr lang="hr-HR" sz="24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KK Cedevita</a:t>
            </a: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Crikvenica – 1. mjesto</a:t>
            </a: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Najbolji strijelac turnira – Lukas Tonković</a:t>
            </a:r>
            <a:endParaRPr lang="hr-HR" sz="2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2996952"/>
            <a:ext cx="46440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 MIHALJEVIĆ</a:t>
            </a:r>
            <a:endParaRPr lang="hr-HR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Košarka</a:t>
            </a:r>
          </a:p>
          <a:p>
            <a:endParaRPr lang="hr-HR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KK Vučići</a:t>
            </a:r>
            <a:endParaRPr lang="hr-H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Zagreb – 2. mjesto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chemeClr val="accent6">
                    <a:lumMod val="75000"/>
                  </a:schemeClr>
                </a:solidFill>
                <a:latin typeface="Forte" pitchFamily="66" charset="0"/>
              </a:rPr>
              <a:t>4.b</a:t>
            </a:r>
            <a:endParaRPr lang="hr-HR" sz="6600" dirty="0">
              <a:solidFill>
                <a:schemeClr val="accent6">
                  <a:lumMod val="75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3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0"/>
            <a:ext cx="903649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SVEN JAGERINEC</a:t>
            </a:r>
          </a:p>
          <a:p>
            <a:r>
              <a:rPr lang="hr-HR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</a:t>
            </a:r>
            <a:r>
              <a:rPr lang="hr-HR" sz="3200" b="1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Over The Rainbow</a:t>
            </a:r>
            <a:endParaRPr lang="hr-HR" sz="3200" b="1" i="1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</a:t>
            </a:r>
            <a:endParaRPr lang="hr-H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6000" r="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mber 5 Pr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664296" cy="3880041"/>
          </a:xfrm>
          <a:prstGeom prst="rect">
            <a:avLst/>
          </a:prstGeom>
          <a:noFill/>
        </p:spPr>
      </p:pic>
      <p:pic>
        <p:nvPicPr>
          <p:cNvPr id="3" name="Picture 4" descr="https://yt3.ggpht.com/-3gbMwVjwq4U/AAAAAAAAAAI/AAAAAAAAAAA/2RmHWPKgP74/s100-c-k-no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07764" y="0"/>
            <a:ext cx="12362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rgbClr val="FFFF00"/>
                </a:solidFill>
                <a:latin typeface="Forte" pitchFamily="66" charset="0"/>
              </a:rPr>
              <a:t>5.a</a:t>
            </a:r>
            <a:endParaRPr lang="hr-HR" sz="6600" dirty="0">
              <a:solidFill>
                <a:srgbClr val="FFFF00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132857"/>
            <a:ext cx="83164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MARKO STJEPAN KELAVA</a:t>
            </a:r>
            <a:endParaRPr lang="hr-HR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 Elly Bašić, harmonikaški orkestar</a:t>
            </a:r>
            <a:endParaRPr lang="hr-H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Harmonika - položen kolokvij</a:t>
            </a:r>
          </a:p>
          <a:p>
            <a:endParaRPr lang="hr-H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Geografija – županijsko natjecanje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07764" y="0"/>
            <a:ext cx="12362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rgbClr val="00B0F0"/>
                </a:solidFill>
                <a:latin typeface="Forte" pitchFamily="66" charset="0"/>
              </a:rPr>
              <a:t>5.a</a:t>
            </a:r>
            <a:endParaRPr lang="hr-HR" sz="6600" dirty="0">
              <a:solidFill>
                <a:srgbClr val="00B0F0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772816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</a:t>
            </a:r>
          </a:p>
          <a:p>
            <a:r>
              <a:rPr lang="hr-HR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</a:t>
            </a:r>
          </a:p>
          <a:p>
            <a:r>
              <a:rPr lang="hr-HR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MIA CRNOGAJ</a:t>
            </a:r>
            <a:endParaRPr lang="hr-HR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FRAN NOLA </a:t>
            </a:r>
            <a:endParaRPr lang="hr-HR" sz="3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Matematika </a:t>
            </a:r>
          </a:p>
          <a:p>
            <a:r>
              <a:rPr lang="hr-HR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– općinsko natjecanje</a:t>
            </a:r>
          </a:p>
          <a:p>
            <a:endParaRPr lang="hr-HR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hr-HR" sz="2800" dirty="0">
              <a:solidFill>
                <a:srgbClr val="00B0F0"/>
              </a:solidFill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07764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rgbClr val="FF33CC"/>
                </a:solidFill>
                <a:latin typeface="Forte" pitchFamily="66" charset="0"/>
              </a:rPr>
              <a:t>5.b</a:t>
            </a:r>
            <a:endParaRPr lang="hr-HR" sz="6600" dirty="0">
              <a:solidFill>
                <a:srgbClr val="FF33CC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7704" y="2564904"/>
            <a:ext cx="712879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</a:t>
            </a:r>
          </a:p>
          <a:p>
            <a:endParaRPr lang="hr-HR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</a:t>
            </a:r>
            <a:r>
              <a:rPr lang="hr-HR" sz="3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IVA ŠARIĆ</a:t>
            </a:r>
            <a:endParaRPr lang="hr-HR" sz="3200" b="1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Matematika – školsko natjecanje</a:t>
            </a:r>
          </a:p>
          <a:p>
            <a:endParaRPr lang="hr-H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-10000" r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78296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chemeClr val="accent6">
                    <a:lumMod val="50000"/>
                  </a:schemeClr>
                </a:solidFill>
                <a:latin typeface="Forte" pitchFamily="66" charset="0"/>
              </a:rPr>
              <a:t>5.b</a:t>
            </a:r>
            <a:endParaRPr lang="hr-HR" sz="6600" dirty="0">
              <a:solidFill>
                <a:schemeClr val="accent6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84784"/>
            <a:ext cx="46440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DORIJAN KOS</a:t>
            </a:r>
            <a:endParaRPr lang="hr-HR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Judo</a:t>
            </a:r>
          </a:p>
          <a:p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hr-HR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JK Bushido</a:t>
            </a:r>
            <a:endParaRPr lang="hr-HR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Zagreb – 3. mjesto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1052736"/>
            <a:ext cx="464400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LUKA PIO VAJS</a:t>
            </a:r>
            <a:endParaRPr lang="hr-H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Nogomet</a:t>
            </a:r>
          </a:p>
          <a:p>
            <a:endParaRPr lang="hr-HR" sz="28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mjesto u Ligi 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chemeClr val="bg1"/>
                </a:solidFill>
                <a:latin typeface="Forte" pitchFamily="66" charset="0"/>
              </a:rPr>
              <a:t>5.b</a:t>
            </a:r>
            <a:endParaRPr lang="hr-HR" sz="66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78296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rgbClr val="FFC000"/>
                </a:solidFill>
                <a:latin typeface="Forte" pitchFamily="66" charset="0"/>
              </a:rPr>
              <a:t>5.b</a:t>
            </a:r>
            <a:endParaRPr lang="hr-HR" sz="66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196752"/>
            <a:ext cx="928903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</a:t>
            </a:r>
          </a:p>
          <a:p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   NOEL </a:t>
            </a:r>
          </a:p>
          <a:p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MERKAŠ</a:t>
            </a:r>
          </a:p>
          <a:p>
            <a:endParaRPr lang="hr-HR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</a:t>
            </a:r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Vaterpolo</a:t>
            </a:r>
          </a:p>
          <a:p>
            <a:endParaRPr lang="hr-HR" sz="2800" dirty="0">
              <a:solidFill>
                <a:srgbClr val="FFC000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VK Medveščak</a:t>
            </a:r>
            <a:endParaRPr lang="hr-HR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Limač kup Hrvatske – srebrna medalja i      </a:t>
            </a: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srebrni pehar</a:t>
            </a:r>
          </a:p>
          <a:p>
            <a:endParaRPr lang="hr-HR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78296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rgbClr val="FFC000"/>
                </a:solidFill>
                <a:latin typeface="Forte" pitchFamily="66" charset="0"/>
              </a:rPr>
              <a:t>5.b</a:t>
            </a:r>
            <a:endParaRPr lang="hr-HR" sz="66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692696"/>
            <a:ext cx="928903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</a:t>
            </a:r>
          </a:p>
          <a:p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RADA IVA SIBILA</a:t>
            </a:r>
          </a:p>
          <a:p>
            <a:endParaRPr lang="hr-HR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</a:t>
            </a:r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Djevojački zbor</a:t>
            </a: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</a:t>
            </a: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- mnogi nastupi, dva spota</a:t>
            </a:r>
          </a:p>
          <a:p>
            <a:endParaRPr lang="hr-HR" sz="2800" dirty="0">
              <a:solidFill>
                <a:srgbClr val="FFC000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165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Forte" pitchFamily="66" charset="0"/>
              </a:rPr>
              <a:t>5.b</a:t>
            </a:r>
            <a:endParaRPr lang="hr-HR" sz="6600" dirty="0">
              <a:solidFill>
                <a:schemeClr val="accent6">
                  <a:lumMod val="40000"/>
                  <a:lumOff val="60000"/>
                </a:schemeClr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31640" y="1052736"/>
            <a:ext cx="741682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PATRIK PALIĆ</a:t>
            </a:r>
            <a:endParaRPr lang="hr-HR" sz="32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                            </a:t>
            </a:r>
            <a:r>
              <a:rPr lang="hr-H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Truba</a:t>
            </a:r>
          </a:p>
          <a:p>
            <a:endParaRPr lang="hr-HR" sz="2800" dirty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GU Elly Bašić </a:t>
            </a:r>
          </a:p>
          <a:p>
            <a:endParaRPr lang="hr-HR" sz="28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Županijsko natjecanje – 1. nagrada</a:t>
            </a:r>
          </a:p>
          <a:p>
            <a:r>
              <a:rPr lang="hr-HR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Državno natjecanje – 1. mjesto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7645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DOMINIK </a:t>
            </a:r>
          </a:p>
          <a:p>
            <a:r>
              <a:rPr lang="hr-HR" sz="3200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PALIĆ </a:t>
            </a:r>
          </a:p>
          <a:p>
            <a:r>
              <a:rPr lang="hr-HR" sz="3200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</a:t>
            </a:r>
            <a:r>
              <a:rPr lang="hr-HR" sz="2800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hr-HR" sz="2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k</a:t>
            </a:r>
            <a:r>
              <a:rPr lang="hr-HR" sz="2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larinet </a:t>
            </a: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hr-HR" sz="3200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PATRIK </a:t>
            </a:r>
          </a:p>
          <a:p>
            <a:r>
              <a:rPr lang="hr-HR" sz="3200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PALIĆ </a:t>
            </a:r>
          </a:p>
          <a:p>
            <a:r>
              <a:rPr lang="hr-HR" sz="3200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hr-HR" sz="2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– truba</a:t>
            </a: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hr-HR" sz="2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Ratovi </a:t>
            </a:r>
          </a:p>
          <a:p>
            <a:r>
              <a:rPr lang="hr-HR" sz="2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zvijezda</a:t>
            </a:r>
          </a:p>
          <a:p>
            <a:pPr>
              <a:defRPr/>
            </a:pPr>
            <a:endParaRPr lang="hr-H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ea typeface="Calibri" pitchFamily="34" charset="0"/>
              <a:cs typeface="Arial"/>
            </a:endParaRPr>
          </a:p>
          <a:p>
            <a:pPr>
              <a:defRPr/>
            </a:pPr>
            <a:endParaRPr lang="hr-HR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hr-HR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6000" r="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mber 6 Pr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620611" cy="3816424"/>
          </a:xfrm>
          <a:prstGeom prst="rect">
            <a:avLst/>
          </a:prstGeom>
          <a:noFill/>
        </p:spPr>
      </p:pic>
      <p:pic>
        <p:nvPicPr>
          <p:cNvPr id="3" name="Picture 4" descr="https://yt3.ggpht.com/-3gbMwVjwq4U/AAAAAAAAAAI/AAAAAAAAAAA/2RmHWPKgP74/s100-c-k-no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3461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CCFF66"/>
                </a:solidFill>
                <a:latin typeface="Forte" pitchFamily="66" charset="0"/>
              </a:rPr>
              <a:t>6.a</a:t>
            </a:r>
            <a:endParaRPr lang="hr-HR" sz="6600" dirty="0">
              <a:solidFill>
                <a:srgbClr val="CCFF66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908720"/>
            <a:ext cx="928903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</a:t>
            </a:r>
            <a:r>
              <a:rPr lang="hr-HR" sz="3200" b="1" i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ROBERT </a:t>
            </a:r>
          </a:p>
          <a:p>
            <a:r>
              <a:rPr lang="hr-HR" sz="3200" b="1" i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TKALEC</a:t>
            </a: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</a:t>
            </a: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Tenis</a:t>
            </a: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TK Medveščak</a:t>
            </a:r>
          </a:p>
          <a:p>
            <a:endParaRPr lang="hr-HR" sz="2800" dirty="0">
              <a:solidFill>
                <a:srgbClr val="CCFF66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Purger kup, Zagreb – </a:t>
            </a:r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mjesto</a:t>
            </a:r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 Čakovca, OP Rudeša, OP Ponikva, </a:t>
            </a: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Zagreb – </a:t>
            </a:r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mjesto</a:t>
            </a: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 Osijek, OP Požege, teniski kup u Daruvaru, Juicy kup, Zagreb – </a:t>
            </a:r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mjesto</a:t>
            </a:r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 Krapina, OP Rudeša, Zagreb – </a:t>
            </a:r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mjesto</a:t>
            </a:r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 Makarske, OP Trnja, Zagreb – </a:t>
            </a:r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mjesto</a:t>
            </a:r>
            <a:endParaRPr lang="hr-HR" sz="2400" dirty="0" smtClean="0">
              <a:solidFill>
                <a:srgbClr val="D16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84368" y="0"/>
            <a:ext cx="13461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accent2"/>
                </a:solidFill>
                <a:latin typeface="Forte" pitchFamily="66" charset="0"/>
              </a:rPr>
              <a:t>6.a</a:t>
            </a:r>
            <a:endParaRPr lang="hr-HR" sz="6600" dirty="0">
              <a:solidFill>
                <a:schemeClr val="accent2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573016"/>
            <a:ext cx="928903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 MARASOVIĆ</a:t>
            </a:r>
            <a:r>
              <a:rPr lang="hr-HR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hr-HR" sz="28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2"/>
                </a:solidFill>
                <a:latin typeface="Arial Black" pitchFamily="34" charset="0"/>
              </a:rPr>
              <a:t>                                GU Elly Bašić</a:t>
            </a:r>
            <a:endParaRPr lang="hr-HR" sz="2800" dirty="0">
              <a:solidFill>
                <a:schemeClr val="accent2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2"/>
                </a:solidFill>
                <a:latin typeface="Arial Black" pitchFamily="34" charset="0"/>
              </a:rPr>
              <a:t>Natjecanje klavirista - nagrada učeničkog i nastavničkog žirija za veliku muzičku osobnost i glazbenu izražajnost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3000" r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97806" y="0"/>
            <a:ext cx="13461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latin typeface="Forte" pitchFamily="66" charset="0"/>
              </a:rPr>
              <a:t>6.a</a:t>
            </a:r>
            <a:endParaRPr lang="hr-HR" sz="6600" dirty="0">
              <a:latin typeface="Forte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340768"/>
            <a:ext cx="90364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</a:t>
            </a:r>
            <a:r>
              <a:rPr lang="hr-H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NICO MATEKOVIĆ</a:t>
            </a:r>
            <a:endParaRPr lang="hr-H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latin typeface="Arial Black" pitchFamily="34" charset="0"/>
            </a:endParaRP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Nogomet</a:t>
            </a: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</a:t>
            </a: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NK Hrvatski Dragovoljac</a:t>
            </a:r>
            <a:endParaRPr lang="hr-HR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mjesto na turniru Doberman</a:t>
            </a:r>
            <a:b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mjesto na međunarodnom nogometnom turniru u Sarajevu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84368" y="0"/>
            <a:ext cx="13461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D16309"/>
                </a:solidFill>
                <a:latin typeface="Forte" pitchFamily="66" charset="0"/>
              </a:rPr>
              <a:t>6.a</a:t>
            </a:r>
            <a:endParaRPr lang="hr-HR" sz="6600" dirty="0">
              <a:solidFill>
                <a:srgbClr val="D16309"/>
              </a:solidFill>
              <a:latin typeface="Forte" pitchFamily="66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340768"/>
            <a:ext cx="903649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LUKA </a:t>
            </a:r>
          </a:p>
          <a:p>
            <a:r>
              <a:rPr lang="hr-HR" sz="3200" b="1" i="1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GALUF</a:t>
            </a:r>
            <a:endParaRPr lang="hr-HR" sz="3200" b="1" i="1" dirty="0">
              <a:solidFill>
                <a:srgbClr val="D16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D16309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Mačevanje                               Violončelo</a:t>
            </a:r>
          </a:p>
          <a:p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VMD                                         GU Elly Bašić</a:t>
            </a:r>
            <a:b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Liga „Mali Floret“                    Regionalno 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1. mjesto                                natjecanje,</a:t>
            </a:r>
          </a:p>
          <a:p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 2. nagrada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84368" y="0"/>
            <a:ext cx="13461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accent6"/>
                </a:solidFill>
                <a:latin typeface="Forte" pitchFamily="66" charset="0"/>
              </a:rPr>
              <a:t>6.a</a:t>
            </a:r>
            <a:endParaRPr lang="hr-HR" sz="6600" dirty="0">
              <a:solidFill>
                <a:schemeClr val="accent6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340768"/>
            <a:ext cx="9036496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MARTA KRUŽIĆ</a:t>
            </a:r>
            <a:endParaRPr lang="hr-HR" sz="32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Klub za skokove u vodu Trešnjevka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Državno prvenstvo, Rijeka 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4. mjesto, daska 3m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- 4. mjesto, sinkro skokovi 3m</a:t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- 4. mjesto, toranj 5m</a:t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0365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accent6"/>
                </a:solidFill>
                <a:latin typeface="Forte" pitchFamily="66" charset="0"/>
              </a:rPr>
              <a:t>6.b</a:t>
            </a:r>
            <a:endParaRPr lang="hr-HR" sz="6600" dirty="0">
              <a:solidFill>
                <a:schemeClr val="accent6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340768"/>
            <a:ext cx="903649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RUTA SIMONIĆ</a:t>
            </a:r>
            <a:endParaRPr lang="hr-HR" sz="32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Klub za skokove u vodu Medveščak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Državno prvenstvo, Rijeka 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1. mjesto, sinkro skokovi 3m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Državno prvenstvo, Zagreb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- 1. mjesto, daska 3m</a:t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2. mjesto, toranj 5m</a:t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3. mjesto, sinkro skokovi 3m</a:t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84368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996633"/>
                </a:solidFill>
                <a:latin typeface="Forte" pitchFamily="66" charset="0"/>
              </a:rPr>
              <a:t>6.b</a:t>
            </a:r>
            <a:endParaRPr lang="hr-HR" sz="6600" dirty="0">
              <a:solidFill>
                <a:srgbClr val="996633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340768"/>
            <a:ext cx="903649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</a:t>
            </a:r>
            <a:r>
              <a:rPr lang="hr-HR" sz="32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TEA BEGOVIĆ</a:t>
            </a:r>
            <a:endParaRPr lang="hr-HR" sz="3200" b="1" i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96633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Skijanje</a:t>
            </a:r>
          </a:p>
          <a:p>
            <a:endParaRPr lang="hr-HR" sz="2800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Skijaški klub Medveščak</a:t>
            </a:r>
          </a:p>
          <a:p>
            <a:endParaRPr lang="hr-HR" sz="2800" dirty="0" smtClean="0">
              <a:solidFill>
                <a:srgbClr val="996633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- 4. u slalomu</a:t>
            </a:r>
            <a:b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- 5. u slalomu</a:t>
            </a:r>
            <a:b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- 5. u veleslalomu</a:t>
            </a:r>
            <a:b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- 5. u veleslalomu</a:t>
            </a:r>
          </a:p>
          <a:p>
            <a:endParaRPr lang="hr-H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3461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orte" pitchFamily="66" charset="0"/>
              </a:rPr>
              <a:t>6.a</a:t>
            </a:r>
            <a:endParaRPr lang="hr-HR" sz="6600" dirty="0">
              <a:solidFill>
                <a:schemeClr val="accent2">
                  <a:lumMod val="60000"/>
                  <a:lumOff val="4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340768"/>
            <a:ext cx="849694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</a:t>
            </a:r>
          </a:p>
          <a:p>
            <a:r>
              <a:rPr lang="hr-HR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IVAN LEINWEBER</a:t>
            </a:r>
            <a:endParaRPr lang="hr-HR" sz="32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Trombon</a:t>
            </a:r>
          </a:p>
          <a:p>
            <a:r>
              <a:rPr lang="hr-H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</a:t>
            </a:r>
          </a:p>
          <a:p>
            <a:r>
              <a:rPr lang="hr-H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</a:t>
            </a:r>
          </a:p>
          <a:p>
            <a:endParaRPr lang="hr-HR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GU Elly Bašić</a:t>
            </a:r>
          </a:p>
          <a:p>
            <a:endParaRPr lang="hr-HR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Regionalno natjecanje, Vrbovec</a:t>
            </a:r>
          </a:p>
          <a:p>
            <a:r>
              <a:rPr lang="hr-H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- 1. nagrada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797806" y="0"/>
            <a:ext cx="13461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FFC000"/>
                </a:solidFill>
                <a:latin typeface="Forte" pitchFamily="66" charset="0"/>
              </a:rPr>
              <a:t>6.a</a:t>
            </a:r>
            <a:endParaRPr lang="hr-HR" sz="66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92696"/>
            <a:ext cx="925252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</a:t>
            </a:r>
          </a:p>
          <a:p>
            <a:endParaRPr lang="hr-HR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</a:t>
            </a:r>
            <a:r>
              <a:rPr lang="hr-HR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FILIP </a:t>
            </a:r>
          </a:p>
          <a:p>
            <a:r>
              <a:rPr lang="hr-HR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PAVLIĆ</a:t>
            </a:r>
            <a:endParaRPr lang="hr-HR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</a:t>
            </a:r>
            <a:r>
              <a:rPr lang="hr-H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Truba</a:t>
            </a: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</a:t>
            </a:r>
          </a:p>
          <a:p>
            <a:r>
              <a:rPr lang="hr-H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Međunarodno natjecanje </a:t>
            </a: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Davorin Jenko, Beograd – </a:t>
            </a:r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mjesto</a:t>
            </a:r>
            <a:endParaRPr lang="hr-HR" sz="3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Regionalno natjecanje, Vrbovec - </a:t>
            </a: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mjesto</a:t>
            </a:r>
          </a:p>
          <a:p>
            <a:r>
              <a:rPr lang="hr-H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Državno natjecanje, Samobor – </a:t>
            </a:r>
            <a:r>
              <a:rPr lang="hr-HR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mjesto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6000" r="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mber 7 Pr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2462034" cy="3528392"/>
          </a:xfrm>
          <a:prstGeom prst="rect">
            <a:avLst/>
          </a:prstGeom>
          <a:noFill/>
        </p:spPr>
      </p:pic>
      <p:pic>
        <p:nvPicPr>
          <p:cNvPr id="3" name="Picture 4" descr="https://yt3.ggpht.com/-3gbMwVjwq4U/AAAAAAAAAAI/AAAAAAAAAAA/2RmHWPKgP74/s100-c-k-no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3000" t="-7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7030A0"/>
                </a:solidFill>
                <a:latin typeface="Forte" pitchFamily="66" charset="0"/>
              </a:rPr>
              <a:t>7.a</a:t>
            </a:r>
            <a:endParaRPr lang="hr-HR" sz="6600" dirty="0">
              <a:solidFill>
                <a:srgbClr val="7030A0"/>
              </a:solidFill>
              <a:latin typeface="Forte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04664"/>
            <a:ext cx="9721080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        </a:t>
            </a:r>
            <a:r>
              <a:rPr lang="hr-HR" sz="3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LUNA                        </a:t>
            </a:r>
          </a:p>
          <a:p>
            <a:r>
              <a:rPr lang="hr-HR" sz="3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FRENŠTACKI   </a:t>
            </a:r>
          </a:p>
          <a:p>
            <a:r>
              <a:rPr lang="hr-HR" sz="3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 ŽIVKOVIĆ</a:t>
            </a:r>
          </a:p>
          <a:p>
            <a:endParaRPr lang="hr-HR" sz="3200" b="1" i="1" dirty="0" smtClean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hr-HR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Hrvatski jezik, </a:t>
            </a:r>
            <a:r>
              <a:rPr lang="hr-HR" sz="2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županijsko natjecanje – 1. mjesto</a:t>
            </a:r>
          </a:p>
          <a:p>
            <a:pPr lvl="0"/>
            <a:r>
              <a:rPr lang="hr-HR" sz="2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hr-HR" sz="32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državno natjecanje – 7. mjesto</a:t>
            </a:r>
          </a:p>
          <a:p>
            <a:pPr lvl="0"/>
            <a:endParaRPr lang="hr-HR" sz="24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hr-HR" sz="2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Geografija, županijsko natjecanje – 3. mjesto</a:t>
            </a:r>
          </a:p>
          <a:p>
            <a:pPr lvl="0"/>
            <a:endParaRPr lang="hr-HR" sz="24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hr-HR" sz="2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Kemija, županijsko natjecanje – 5. mjesto</a:t>
            </a:r>
          </a:p>
          <a:p>
            <a:endParaRPr lang="hr-HR" sz="24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Učilište za popularnu i jazz glazbu </a:t>
            </a:r>
          </a:p>
          <a:p>
            <a:r>
              <a:rPr lang="hr-HR" sz="24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Zagreb, regionalno natjecanje iz glazbe i plesa</a:t>
            </a:r>
          </a:p>
          <a:p>
            <a:endParaRPr lang="hr-HR" sz="3200" b="1" i="1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96633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5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3212976"/>
            <a:ext cx="1331640" cy="1268760"/>
          </a:xfrm>
          <a:prstGeom prst="rect">
            <a:avLst/>
          </a:prstGeom>
        </p:spPr>
      </p:pic>
      <p:pic>
        <p:nvPicPr>
          <p:cNvPr id="7" name="Picture 6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1143000" cy="1143000"/>
          </a:xfrm>
          <a:prstGeom prst="rect">
            <a:avLst/>
          </a:prstGeom>
        </p:spPr>
      </p:pic>
      <p:pic>
        <p:nvPicPr>
          <p:cNvPr id="8" name="Picture 7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509120"/>
            <a:ext cx="1187624" cy="1152128"/>
          </a:xfrm>
          <a:prstGeom prst="rect">
            <a:avLst/>
          </a:prstGeom>
        </p:spPr>
      </p:pic>
      <p:pic>
        <p:nvPicPr>
          <p:cNvPr id="9" name="Picture 8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1916832"/>
            <a:ext cx="899592" cy="1296144"/>
          </a:xfrm>
          <a:prstGeom prst="rect">
            <a:avLst/>
          </a:prstGeom>
        </p:spPr>
      </p:pic>
      <p:pic>
        <p:nvPicPr>
          <p:cNvPr id="10" name="Picture 9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4509120"/>
            <a:ext cx="1043608" cy="1215008"/>
          </a:xfrm>
          <a:prstGeom prst="rect">
            <a:avLst/>
          </a:prstGeom>
        </p:spPr>
      </p:pic>
      <p:pic>
        <p:nvPicPr>
          <p:cNvPr id="11" name="Picture 10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6237312"/>
            <a:ext cx="1296144" cy="620688"/>
          </a:xfrm>
          <a:prstGeom prst="rect">
            <a:avLst/>
          </a:prstGeom>
        </p:spPr>
      </p:pic>
      <p:pic>
        <p:nvPicPr>
          <p:cNvPr id="12" name="Picture 11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6165304"/>
            <a:ext cx="1152128" cy="692696"/>
          </a:xfrm>
          <a:prstGeom prst="rect">
            <a:avLst/>
          </a:prstGeom>
        </p:spPr>
      </p:pic>
      <p:pic>
        <p:nvPicPr>
          <p:cNvPr id="13" name="Picture 12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6309320"/>
            <a:ext cx="764704" cy="548680"/>
          </a:xfrm>
          <a:prstGeom prst="rect">
            <a:avLst/>
          </a:prstGeom>
        </p:spPr>
      </p:pic>
      <p:pic>
        <p:nvPicPr>
          <p:cNvPr id="14" name="Picture 13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792088" cy="908720"/>
          </a:xfrm>
          <a:prstGeom prst="rect">
            <a:avLst/>
          </a:prstGeom>
        </p:spPr>
      </p:pic>
      <p:pic>
        <p:nvPicPr>
          <p:cNvPr id="15" name="Picture 14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0"/>
            <a:ext cx="792088" cy="908720"/>
          </a:xfrm>
          <a:prstGeom prst="rect">
            <a:avLst/>
          </a:prstGeom>
        </p:spPr>
      </p:pic>
      <p:pic>
        <p:nvPicPr>
          <p:cNvPr id="16" name="Picture 15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1143000" cy="1143000"/>
          </a:xfrm>
          <a:prstGeom prst="rect">
            <a:avLst/>
          </a:prstGeom>
        </p:spPr>
      </p:pic>
      <p:pic>
        <p:nvPicPr>
          <p:cNvPr id="17" name="Picture 16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37312"/>
            <a:ext cx="1259632" cy="620688"/>
          </a:xfrm>
          <a:prstGeom prst="rect">
            <a:avLst/>
          </a:prstGeom>
        </p:spPr>
      </p:pic>
      <p:pic>
        <p:nvPicPr>
          <p:cNvPr id="18" name="Picture 17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1080120" cy="648072"/>
          </a:xfrm>
          <a:prstGeom prst="rect">
            <a:avLst/>
          </a:prstGeom>
        </p:spPr>
      </p:pic>
      <p:pic>
        <p:nvPicPr>
          <p:cNvPr id="19" name="Picture 18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648072" cy="648072"/>
          </a:xfrm>
          <a:prstGeom prst="rect">
            <a:avLst/>
          </a:prstGeom>
        </p:spPr>
      </p:pic>
      <p:pic>
        <p:nvPicPr>
          <p:cNvPr id="20" name="Picture 19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268760"/>
            <a:ext cx="648072" cy="648072"/>
          </a:xfrm>
          <a:prstGeom prst="rect">
            <a:avLst/>
          </a:prstGeom>
        </p:spPr>
      </p:pic>
      <p:pic>
        <p:nvPicPr>
          <p:cNvPr id="21" name="Picture 20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237312"/>
            <a:ext cx="1440160" cy="620688"/>
          </a:xfrm>
          <a:prstGeom prst="rect">
            <a:avLst/>
          </a:prstGeom>
        </p:spPr>
      </p:pic>
      <p:pic>
        <p:nvPicPr>
          <p:cNvPr id="22" name="Picture 21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237312"/>
            <a:ext cx="620688" cy="620688"/>
          </a:xfrm>
          <a:prstGeom prst="rect">
            <a:avLst/>
          </a:prstGeom>
        </p:spPr>
      </p:pic>
      <p:pic>
        <p:nvPicPr>
          <p:cNvPr id="23" name="Picture 22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5661248"/>
            <a:ext cx="899592" cy="1196752"/>
          </a:xfrm>
          <a:prstGeom prst="rect">
            <a:avLst/>
          </a:prstGeom>
        </p:spPr>
      </p:pic>
      <p:pic>
        <p:nvPicPr>
          <p:cNvPr id="24" name="Picture 23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0"/>
            <a:ext cx="792088" cy="432048"/>
          </a:xfrm>
          <a:prstGeom prst="rect">
            <a:avLst/>
          </a:prstGeom>
        </p:spPr>
      </p:pic>
      <p:pic>
        <p:nvPicPr>
          <p:cNvPr id="25" name="Picture 24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0"/>
            <a:ext cx="792088" cy="432048"/>
          </a:xfrm>
          <a:prstGeom prst="rect">
            <a:avLst/>
          </a:prstGeom>
        </p:spPr>
      </p:pic>
      <p:pic>
        <p:nvPicPr>
          <p:cNvPr id="26" name="Picture 25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620688" cy="620688"/>
          </a:xfrm>
          <a:prstGeom prst="rect">
            <a:avLst/>
          </a:prstGeom>
        </p:spPr>
      </p:pic>
      <p:pic>
        <p:nvPicPr>
          <p:cNvPr id="27" name="Picture 26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6425952"/>
            <a:ext cx="1008112" cy="432048"/>
          </a:xfrm>
          <a:prstGeom prst="rect">
            <a:avLst/>
          </a:prstGeom>
        </p:spPr>
      </p:pic>
      <p:pic>
        <p:nvPicPr>
          <p:cNvPr id="28" name="Picture 27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432048"/>
          </a:xfrm>
          <a:prstGeom prst="rect">
            <a:avLst/>
          </a:prstGeom>
        </p:spPr>
      </p:pic>
      <p:pic>
        <p:nvPicPr>
          <p:cNvPr id="29" name="Picture 28" descr="13126279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792088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68338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accent6"/>
                </a:solidFill>
                <a:latin typeface="Forte" pitchFamily="66" charset="0"/>
              </a:rPr>
              <a:t>7.a</a:t>
            </a:r>
            <a:endParaRPr lang="hr-HR" sz="6600" dirty="0">
              <a:solidFill>
                <a:schemeClr val="accent6"/>
              </a:solidFill>
              <a:latin typeface="Forte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980728"/>
            <a:ext cx="9036496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SVEN JAGERINEC</a:t>
            </a:r>
            <a:endParaRPr lang="hr-HR" sz="32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Zbor “Zagrebački dječaci”</a:t>
            </a:r>
          </a:p>
          <a:p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nastup u operi „Okretaj zavrtnja“,</a:t>
            </a: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HNK Šibenik i Rijeka</a:t>
            </a:r>
          </a:p>
          <a:p>
            <a:endParaRPr lang="hr-H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68338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00FFFF"/>
                </a:solidFill>
                <a:latin typeface="Forte" pitchFamily="66" charset="0"/>
              </a:rPr>
              <a:t>7.a</a:t>
            </a:r>
            <a:endParaRPr lang="hr-HR" sz="6600" dirty="0">
              <a:solidFill>
                <a:srgbClr val="00FFFF"/>
              </a:solidFill>
              <a:latin typeface="Forte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1340768"/>
            <a:ext cx="903649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</a:t>
            </a:r>
          </a:p>
          <a:p>
            <a:r>
              <a:rPr lang="hr-HR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</a:t>
            </a:r>
            <a:r>
              <a:rPr lang="hr-HR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VID </a:t>
            </a:r>
          </a:p>
          <a:p>
            <a:r>
              <a:rPr lang="hr-HR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GAŠPAROVIĆ</a:t>
            </a:r>
          </a:p>
          <a:p>
            <a:endParaRPr lang="hr-HR" sz="3200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Matematika –</a:t>
            </a:r>
          </a:p>
          <a:p>
            <a:r>
              <a:rPr lang="hr-HR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općinsko </a:t>
            </a:r>
          </a:p>
          <a:p>
            <a:r>
              <a:rPr lang="hr-HR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natjecanje</a:t>
            </a:r>
          </a:p>
          <a:p>
            <a:endParaRPr lang="hr-HR" sz="3200" b="1" i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96633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hr-H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996633"/>
                </a:solidFill>
                <a:latin typeface="Forte" pitchFamily="66" charset="0"/>
              </a:rPr>
              <a:t>7.b</a:t>
            </a:r>
            <a:endParaRPr lang="hr-HR" sz="6600" dirty="0">
              <a:solidFill>
                <a:srgbClr val="996633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980728"/>
            <a:ext cx="7992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KARLO TEŽAK</a:t>
            </a:r>
            <a:endParaRPr lang="hr-HR" sz="3200" b="1" i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96633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KHL Medveščak</a:t>
            </a:r>
          </a:p>
          <a:p>
            <a:endParaRPr lang="hr-HR" sz="2800" dirty="0" smtClean="0">
              <a:solidFill>
                <a:srgbClr val="996633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Prvenstvo Hrvatske - 1. mjesto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9E0000"/>
                </a:solidFill>
                <a:latin typeface="Forte" pitchFamily="66" charset="0"/>
              </a:rPr>
              <a:t>7.b</a:t>
            </a:r>
            <a:endParaRPr lang="hr-HR" sz="6600" dirty="0">
              <a:solidFill>
                <a:srgbClr val="9E0000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980728"/>
            <a:ext cx="88569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</a:t>
            </a:r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KARLA KRASNIĆ</a:t>
            </a:r>
            <a:endParaRPr lang="hr-HR" sz="3200" b="1" i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E0000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Skijanje</a:t>
            </a: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53. trofej Topolino</a:t>
            </a:r>
          </a:p>
          <a:p>
            <a:r>
              <a:rPr lang="hr-HR" sz="2800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- 13. mjesto u disciplini veleslalom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orte" pitchFamily="66" charset="0"/>
              </a:rPr>
              <a:t>7.b</a:t>
            </a:r>
            <a:endParaRPr lang="hr-HR" sz="6600" dirty="0">
              <a:solidFill>
                <a:schemeClr val="tx2">
                  <a:lumMod val="40000"/>
                  <a:lumOff val="6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980728"/>
            <a:ext cx="885698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</a:t>
            </a:r>
          </a:p>
          <a:p>
            <a:r>
              <a:rPr lang="hr-HR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</a:t>
            </a:r>
          </a:p>
          <a:p>
            <a:endParaRPr lang="hr-HR" sz="32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</a:t>
            </a:r>
            <a:r>
              <a:rPr lang="hr-HR" sz="32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ANTE LEDIĆ</a:t>
            </a:r>
            <a:endParaRPr lang="hr-HR" sz="32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Hrvatski jezik </a:t>
            </a:r>
          </a:p>
          <a:p>
            <a:r>
              <a:rPr lang="hr-HR" sz="2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– županijsko natjecanje</a:t>
            </a: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68338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bg1"/>
                </a:solidFill>
                <a:latin typeface="Forte" pitchFamily="66" charset="0"/>
              </a:rPr>
              <a:t>7.b</a:t>
            </a:r>
            <a:endParaRPr lang="hr-HR" sz="6600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980728"/>
            <a:ext cx="885698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</a:t>
            </a:r>
            <a:r>
              <a:rPr lang="hr-H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</a:p>
          <a:p>
            <a:r>
              <a:rPr lang="hr-H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JAKOV NAKIĆ</a:t>
            </a:r>
            <a:endParaRPr lang="hr-H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GU Elly Bašić</a:t>
            </a: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</a:t>
            </a:r>
          </a:p>
          <a:p>
            <a:endParaRPr lang="hr-H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Klavir</a:t>
            </a: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- mnogi koncerti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68338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rte" pitchFamily="66" charset="0"/>
              </a:rPr>
              <a:t>7.a</a:t>
            </a:r>
            <a:endParaRPr lang="hr-HR" sz="6600" dirty="0">
              <a:solidFill>
                <a:schemeClr val="accent6">
                  <a:lumMod val="20000"/>
                  <a:lumOff val="80000"/>
                </a:schemeClr>
              </a:solidFill>
              <a:latin typeface="Forte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340768"/>
            <a:ext cx="903649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</a:t>
            </a:r>
            <a:r>
              <a:rPr lang="hr-HR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LUKA PEJKOVIĆ</a:t>
            </a:r>
          </a:p>
          <a:p>
            <a:endParaRPr lang="hr-HR" sz="3200" dirty="0" smtClean="0"/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</a:t>
            </a: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</a:t>
            </a:r>
            <a:r>
              <a:rPr lang="hr-H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 Elly Bašić</a:t>
            </a:r>
          </a:p>
          <a:p>
            <a:r>
              <a:rPr lang="hr-H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6.r. gitare</a:t>
            </a:r>
          </a:p>
          <a:p>
            <a:endParaRPr lang="hr-HR" sz="3200" b="1" i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96633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hr-H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orte" pitchFamily="66" charset="0"/>
              </a:rPr>
              <a:t>7.a</a:t>
            </a:r>
            <a:endParaRPr lang="hr-HR" sz="6600" dirty="0">
              <a:solidFill>
                <a:schemeClr val="accent5">
                  <a:lumMod val="20000"/>
                  <a:lumOff val="8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1340768"/>
            <a:ext cx="903649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JAKOV KALAJŽIĆ</a:t>
            </a:r>
          </a:p>
          <a:p>
            <a:endParaRPr lang="hr-HR" sz="3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Klavir</a:t>
            </a:r>
            <a:endParaRPr lang="hr-HR" sz="3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hr-H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</a:t>
            </a:r>
          </a:p>
          <a:p>
            <a:r>
              <a:rPr lang="hr-HR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r>
              <a:rPr lang="hr-H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Glazbena škola Zlatko Baloković</a:t>
            </a:r>
          </a:p>
          <a:p>
            <a:r>
              <a:rPr lang="hr-H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mnogi koncerti</a:t>
            </a:r>
          </a:p>
          <a:p>
            <a:endParaRPr lang="hr-HR" sz="3200" b="1" i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996633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6000" r="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static.com/images?q=tbn:ANd9GcTbUXgIsT8v7L9W4haaXQi8JTgakcG7SAmZiFCZzAdaJ97j2Pb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1765" y="1556792"/>
            <a:ext cx="2552937" cy="3672408"/>
          </a:xfrm>
          <a:prstGeom prst="rect">
            <a:avLst/>
          </a:prstGeom>
          <a:noFill/>
        </p:spPr>
      </p:pic>
      <p:pic>
        <p:nvPicPr>
          <p:cNvPr id="3" name="Picture 4" descr="https://yt3.ggpht.com/-3gbMwVjwq4U/AAAAAAAAAAI/AAAAAAAAAAA/2RmHWPKgP74/s100-c-k-no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6000" r="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TKTmcUnBPZ6Y31md9H5nb2ssG46EO_wt9ZZUO-tWdA99sO_Z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043" y="1412776"/>
            <a:ext cx="2703109" cy="3888431"/>
          </a:xfrm>
          <a:prstGeom prst="rect">
            <a:avLst/>
          </a:prstGeom>
          <a:noFill/>
        </p:spPr>
      </p:pic>
      <p:pic>
        <p:nvPicPr>
          <p:cNvPr id="2052" name="Picture 4" descr="https://yt3.ggpht.com/-3gbMwVjwq4U/AAAAAAAAAAI/AAAAAAAAAAA/2RmHWPKgP74/s100-c-k-no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116632"/>
            <a:ext cx="885698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Dramsko-scenska igra </a:t>
            </a:r>
          </a:p>
          <a:p>
            <a:pPr algn="ctr"/>
            <a:r>
              <a:rPr lang="hr-HR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“Audicija”</a:t>
            </a:r>
          </a:p>
          <a:p>
            <a:r>
              <a:rPr lang="hr-HR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Lidrano – županijsko natjecanje</a:t>
            </a:r>
          </a:p>
          <a:p>
            <a:pPr algn="ctr"/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RINA CRNJAKOVIĆ</a:t>
            </a:r>
          </a:p>
          <a:p>
            <a:pPr algn="ctr"/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DARIO DOMOVIĆ</a:t>
            </a:r>
          </a:p>
          <a:p>
            <a:pPr algn="ctr"/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NIKOLAS KOS</a:t>
            </a:r>
          </a:p>
          <a:p>
            <a:pPr algn="ctr"/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LOVEL LISAC</a:t>
            </a:r>
          </a:p>
          <a:p>
            <a:pPr algn="ctr"/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LUNA MARJAN</a:t>
            </a:r>
          </a:p>
          <a:p>
            <a:pPr algn="ctr"/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PAOLO PICK</a:t>
            </a:r>
          </a:p>
          <a:p>
            <a:pPr algn="ctr"/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MARIJA PILIŠKIĆ</a:t>
            </a:r>
          </a:p>
          <a:p>
            <a:pPr algn="ctr"/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LEA RAKAR</a:t>
            </a:r>
          </a:p>
          <a:p>
            <a:pPr algn="ctr"/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KLARA TOMAŠKOVIĆ</a:t>
            </a: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32656"/>
            <a:ext cx="889248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</a:t>
            </a:r>
          </a:p>
          <a:p>
            <a:r>
              <a:rPr lang="hr-HR" sz="32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</a:t>
            </a:r>
          </a:p>
          <a:p>
            <a:r>
              <a:rPr lang="hr-HR" sz="32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</a:t>
            </a:r>
          </a:p>
          <a:p>
            <a:r>
              <a:rPr lang="hr-HR" sz="32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DORA BEGOVIĆ</a:t>
            </a:r>
          </a:p>
          <a:p>
            <a:r>
              <a:rPr lang="hr-HR" sz="3200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LEA RAKAR </a:t>
            </a:r>
          </a:p>
          <a:p>
            <a:r>
              <a:rPr lang="hr-HR" sz="3200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KARLA KRASNIĆ</a:t>
            </a:r>
          </a:p>
          <a:p>
            <a:endParaRPr lang="hr-HR" sz="3200" i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</a:t>
            </a:r>
          </a:p>
          <a:p>
            <a:endParaRPr lang="hr-HR" sz="32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1. mjesto u skijanju  </a:t>
            </a:r>
          </a:p>
          <a:p>
            <a:r>
              <a:rPr lang="hr-HR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za našu školu na   </a:t>
            </a:r>
          </a:p>
          <a:p>
            <a:r>
              <a:rPr lang="hr-HR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državnoj razini</a:t>
            </a:r>
          </a:p>
          <a:p>
            <a:endParaRPr lang="hr-HR" sz="3200" b="1" i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</a:t>
            </a:r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268760"/>
            <a:ext cx="889248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</a:t>
            </a:r>
            <a:r>
              <a:rPr lang="hr-HR" sz="3200" b="1" i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KLARA TOMAŠKOVIĆ</a:t>
            </a: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Biologija</a:t>
            </a: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Županijsko natjecanje – 4. mjesto</a:t>
            </a: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</a:t>
            </a:r>
            <a:r>
              <a:rPr lang="hr-HR" sz="36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Državno natjecanje – 8. mjesto</a:t>
            </a:r>
          </a:p>
          <a:p>
            <a:endParaRPr lang="hr-HR" sz="2800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66FFCC"/>
                </a:solidFill>
                <a:latin typeface="Forte" pitchFamily="66" charset="0"/>
              </a:rPr>
              <a:t>8.b</a:t>
            </a:r>
            <a:endParaRPr lang="hr-HR" sz="6600" dirty="0">
              <a:solidFill>
                <a:srgbClr val="66FFCC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740352" y="404664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FFC000"/>
                </a:solidFill>
                <a:latin typeface="Forte" pitchFamily="66" charset="0"/>
              </a:rPr>
              <a:t>8.a</a:t>
            </a:r>
            <a:endParaRPr lang="hr-HR" sz="6600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9104" y="2780928"/>
            <a:ext cx="806489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</a:t>
            </a:r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RINA CRNJAKOVIĆ</a:t>
            </a:r>
          </a:p>
          <a:p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FRAN  NALETILIĆ</a:t>
            </a:r>
          </a:p>
          <a:p>
            <a:endParaRPr lang="hr-HR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Biologija – županijsko natjecanje</a:t>
            </a: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CCFF66"/>
                </a:solidFill>
                <a:latin typeface="Forte" pitchFamily="66" charset="0"/>
              </a:rPr>
              <a:t>8.a</a:t>
            </a:r>
            <a:endParaRPr lang="hr-HR" sz="6600" dirty="0">
              <a:solidFill>
                <a:srgbClr val="CCFF66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9104" y="1196752"/>
            <a:ext cx="806489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</a:t>
            </a:r>
            <a:r>
              <a:rPr lang="hr-HR" sz="3200" b="1" i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BRUNO </a:t>
            </a:r>
          </a:p>
          <a:p>
            <a:r>
              <a:rPr lang="hr-HR" sz="3200" b="1" i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AURER</a:t>
            </a:r>
          </a:p>
          <a:p>
            <a:endParaRPr lang="hr-HR" sz="3200" b="1" i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Biologija - županijsko natjecanje</a:t>
            </a:r>
          </a:p>
          <a:p>
            <a:r>
              <a:rPr lang="hr-H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Geografija - županijsko natjecanje</a:t>
            </a: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D16309"/>
                </a:solidFill>
                <a:latin typeface="Forte" pitchFamily="66" charset="0"/>
              </a:rPr>
              <a:t>8.a</a:t>
            </a:r>
            <a:endParaRPr lang="hr-HR" sz="6600" dirty="0">
              <a:solidFill>
                <a:srgbClr val="D16309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889248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</a:t>
            </a:r>
          </a:p>
          <a:p>
            <a:r>
              <a:rPr lang="hr-HR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</a:t>
            </a:r>
            <a:r>
              <a:rPr lang="hr-HR" sz="3200" b="1" i="1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MAGDALENA VINCEK</a:t>
            </a:r>
          </a:p>
          <a:p>
            <a:endParaRPr lang="hr-HR" sz="3200" b="1" i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</a:t>
            </a:r>
            <a:r>
              <a:rPr lang="hr-HR" sz="2800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Vaterpolski klub Mladost </a:t>
            </a:r>
          </a:p>
          <a:p>
            <a:endParaRPr lang="hr-HR" sz="2800" dirty="0" smtClean="0">
              <a:solidFill>
                <a:srgbClr val="D16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D16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- 2. mjesto na međunarodnom natjecanju</a:t>
            </a: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- 2. mjesto u Hrvatskoj (kadetkinje)</a:t>
            </a: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- 1. mjesto u Hrvatskoj (juniorke)</a:t>
            </a: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- 1. mjesto u Hrvatskoj (seniorke)</a:t>
            </a:r>
          </a:p>
          <a:p>
            <a:endParaRPr lang="hr-HR" sz="2800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CCFF66"/>
                </a:solidFill>
                <a:latin typeface="Forte" pitchFamily="66" charset="0"/>
              </a:rPr>
              <a:t>8.a</a:t>
            </a:r>
            <a:endParaRPr lang="hr-HR" sz="6600" dirty="0">
              <a:solidFill>
                <a:srgbClr val="CCFF66"/>
              </a:solidFill>
              <a:latin typeface="Forte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88924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</a:t>
            </a:r>
            <a:r>
              <a:rPr lang="hr-HR" sz="3200" b="1" i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MATEJ MARIĆ</a:t>
            </a:r>
          </a:p>
          <a:p>
            <a:endParaRPr lang="hr-HR" sz="3200" b="1" i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Informatika – županijsko natjecanje</a:t>
            </a: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t="-6000" r="-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68760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</a:t>
            </a:r>
            <a:r>
              <a:rPr lang="hr-HR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ANDRIJA NAKIĆ, 8.a</a:t>
            </a:r>
          </a:p>
          <a:p>
            <a:r>
              <a:rPr lang="hr-HR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PATRIK GREGOVIĆ, 8.b</a:t>
            </a:r>
          </a:p>
          <a:p>
            <a:endParaRPr lang="hr-HR" sz="2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</a:t>
            </a:r>
          </a:p>
          <a:p>
            <a:r>
              <a:rPr lang="hr-H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</a:t>
            </a:r>
          </a:p>
          <a:p>
            <a:r>
              <a:rPr lang="hr-H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Fizika – županijsko natjecanje</a:t>
            </a:r>
          </a:p>
          <a:p>
            <a:r>
              <a:rPr lang="hr-H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</a:t>
            </a:r>
          </a:p>
          <a:p>
            <a:endParaRPr lang="hr-HR" sz="2800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32656"/>
            <a:ext cx="88924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</a:t>
            </a:r>
            <a:r>
              <a:rPr lang="hr-HR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DORA BEGOVIĆ</a:t>
            </a:r>
          </a:p>
          <a:p>
            <a:endParaRPr lang="hr-HR" sz="3200" dirty="0" smtClean="0"/>
          </a:p>
          <a:p>
            <a:pPr algn="r"/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Ski klub Medveščak</a:t>
            </a:r>
            <a:b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Nassfeld, VSL - 3. mjesto</a:t>
            </a:r>
            <a:b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Nassfeld SL - 2. mjesto</a:t>
            </a:r>
            <a:b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Sella Nevea SL - 3. mjesto</a:t>
            </a:r>
            <a:b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Weinebene VSL - 3. mjesto</a:t>
            </a:r>
            <a:b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Weinebene VSL - 3. mjesto</a:t>
            </a:r>
          </a:p>
          <a:p>
            <a:pPr algn="r"/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- 3 četvrta mjesta i 9 petih mjesta</a:t>
            </a:r>
          </a:p>
          <a:p>
            <a:pPr marL="514350" indent="-514350" algn="ctr"/>
            <a:endParaRPr lang="hr-HR" sz="3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</a:t>
            </a:r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00B0F0"/>
                </a:solidFill>
                <a:latin typeface="Forte" pitchFamily="66" charset="0"/>
              </a:rPr>
              <a:t>8.b</a:t>
            </a:r>
            <a:endParaRPr lang="hr-HR" sz="6600" dirty="0">
              <a:solidFill>
                <a:srgbClr val="00B0F0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f1\Desktop\OŠ K.Š.Gjalski\Dan darovitih učenika 2013.-2014\Klokan_bez_gran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88956" cy="4365104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872498" y="0"/>
            <a:ext cx="12715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rgbClr val="92D050"/>
                </a:solidFill>
                <a:latin typeface="Forte" pitchFamily="66" charset="0"/>
              </a:rPr>
              <a:t>3.a</a:t>
            </a:r>
            <a:endParaRPr lang="hr-HR" sz="6600" dirty="0">
              <a:solidFill>
                <a:srgbClr val="92D050"/>
              </a:solidFill>
              <a:latin typeface="Forte" pitchFamily="66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1974324"/>
            <a:ext cx="87129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hr-HR" sz="32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        </a:t>
            </a:r>
            <a:r>
              <a:rPr lang="hr-HR" sz="32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     ALAN IVANKOVIĆ</a:t>
            </a:r>
          </a:p>
          <a:p>
            <a:pPr>
              <a:defRPr/>
            </a:pPr>
            <a:endParaRPr lang="hr-HR" sz="3200" b="1" i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3200" b="1" i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3200" b="1" i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3200" b="1" i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sz="32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U kategoriji “Leptirići” </a:t>
            </a:r>
          </a:p>
          <a:p>
            <a:pPr>
              <a:defRPr/>
            </a:pPr>
            <a:r>
              <a:rPr lang="hr-HR" sz="32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(svi treći razredi RH)</a:t>
            </a:r>
          </a:p>
          <a:p>
            <a:pPr>
              <a:defRPr/>
            </a:pPr>
            <a:r>
              <a:rPr lang="hr-HR" sz="32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            dijeli </a:t>
            </a:r>
            <a:r>
              <a:rPr lang="hr-HR" sz="40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1. mjesto.</a:t>
            </a:r>
            <a:endParaRPr lang="hr-HR" sz="3200" b="1" i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3200" b="1" i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sz="28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endParaRPr lang="hr-HR" sz="2800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124744"/>
            <a:ext cx="889248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</a:t>
            </a:r>
            <a:r>
              <a:rPr lang="hr-HR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ZRINKA PEĆANIĆ</a:t>
            </a:r>
          </a:p>
          <a:p>
            <a:r>
              <a:rPr lang="hr-HR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MARIJA PILIŠKIĆ</a:t>
            </a:r>
            <a:r>
              <a:rPr lang="hr-H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3200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</a:t>
            </a:r>
          </a:p>
          <a:p>
            <a:r>
              <a:rPr lang="hr-H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Matematika </a:t>
            </a:r>
          </a:p>
          <a:p>
            <a:r>
              <a:rPr lang="hr-H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– županijsko natjecanje</a:t>
            </a:r>
          </a:p>
          <a:p>
            <a:endParaRPr lang="hr-HR" sz="3200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r-H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hr-HR" sz="3200" b="1" i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75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orte" pitchFamily="66" charset="0"/>
              </a:rPr>
              <a:t>8.b</a:t>
            </a:r>
            <a:endParaRPr lang="hr-HR" sz="6600" dirty="0">
              <a:solidFill>
                <a:schemeClr val="accent2">
                  <a:lumMod val="40000"/>
                  <a:lumOff val="60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8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96752"/>
            <a:ext cx="514806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Program pripremile:</a:t>
            </a:r>
          </a:p>
          <a:p>
            <a:endParaRPr lang="hr-HR" sz="32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Meri </a:t>
            </a:r>
            <a:r>
              <a:rPr lang="hr-HR" sz="32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Pupačić</a:t>
            </a:r>
            <a:endParaRPr lang="hr-HR" sz="3200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Irena </a:t>
            </a:r>
            <a:r>
              <a:rPr lang="hr-HR" sz="32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Garaj</a:t>
            </a:r>
            <a:r>
              <a:rPr lang="hr-HR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hr-HR" sz="32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Pavlić</a:t>
            </a:r>
            <a:endParaRPr lang="hr-HR" sz="32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hr-HR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Mirela Pinek</a:t>
            </a:r>
          </a:p>
          <a:p>
            <a:endParaRPr lang="hr-HR" sz="3200" b="1" i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800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3200" b="1" i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412776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hr-H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IKTOR</a:t>
            </a:r>
            <a:r>
              <a:rPr lang="hr-H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GALUF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lang="hr-H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Violina</a:t>
            </a:r>
            <a:endParaRPr lang="hr-HR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lang="hr-H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Regionalno natjecanje,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Velika Gorica – 1. nagrada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hr-H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Državno natjecanje – 2. nagrada</a:t>
            </a:r>
            <a:endParaRPr lang="hr-H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0"/>
            <a:ext cx="14398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6600" b="1" dirty="0" smtClean="0">
                <a:solidFill>
                  <a:srgbClr val="C00000"/>
                </a:solidFill>
                <a:latin typeface="Forte" pitchFamily="66" charset="0"/>
              </a:rPr>
              <a:t>3.a</a:t>
            </a:r>
            <a:endParaRPr lang="hr-HR" sz="6600" b="1" dirty="0">
              <a:solidFill>
                <a:srgbClr val="C0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78331"/>
            <a:ext cx="77403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hr-HR" sz="32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VITO PUŠKARIĆ</a:t>
            </a:r>
          </a:p>
          <a:p>
            <a:pPr>
              <a:defRPr/>
            </a:pPr>
            <a:endParaRPr lang="hr-HR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sz="28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hr-HR" sz="28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Mali tenis</a:t>
            </a:r>
          </a:p>
          <a:p>
            <a:pPr>
              <a:defRPr/>
            </a:pPr>
            <a:endParaRPr lang="hr-HR" sz="2800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2800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2800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2800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2800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2800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hr-HR" sz="2800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sz="28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Teniski turniri:</a:t>
            </a:r>
          </a:p>
          <a:p>
            <a:pPr>
              <a:defRPr/>
            </a:pPr>
            <a:r>
              <a:rPr lang="hr-HR" sz="28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TK Zagi – zlatna skupina</a:t>
            </a:r>
          </a:p>
          <a:p>
            <a:pPr>
              <a:defRPr/>
            </a:pPr>
            <a:r>
              <a:rPr lang="hr-HR" sz="28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TK Purger – brončana medalja</a:t>
            </a:r>
          </a:p>
          <a:p>
            <a:pPr>
              <a:defRPr/>
            </a:pPr>
            <a:endParaRPr lang="hr-HR" sz="2800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872498" y="0"/>
            <a:ext cx="12715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600" b="1" dirty="0" smtClean="0">
                <a:solidFill>
                  <a:srgbClr val="FFFF00"/>
                </a:solidFill>
                <a:latin typeface="Forte" pitchFamily="66" charset="0"/>
              </a:rPr>
              <a:t>3.a</a:t>
            </a:r>
            <a:endParaRPr lang="hr-HR" sz="6600" dirty="0">
              <a:solidFill>
                <a:srgbClr val="FFFF00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92696"/>
            <a:ext cx="9144000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hr-HR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LUCIJA </a:t>
            </a:r>
            <a:r>
              <a:rPr lang="hr-HR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ŠEGON</a:t>
            </a:r>
          </a:p>
          <a:p>
            <a:pPr eaLnBrk="0" hangingPunct="0">
              <a:defRPr/>
            </a:pPr>
            <a:endParaRPr lang="hr-H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hr-H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Zagrebačka </a:t>
            </a:r>
            <a:r>
              <a:rPr lang="hr-H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judo škola</a:t>
            </a:r>
          </a:p>
          <a:p>
            <a:pPr eaLnBrk="0" hangingPunct="0">
              <a:defRPr/>
            </a:pPr>
            <a:endParaRPr lang="hr-H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Međunarodni turniri:</a:t>
            </a: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Požega Open – </a:t>
            </a:r>
            <a:r>
              <a:rPr lang="hr-HR" sz="280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brončana medalja</a:t>
            </a: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Turnir Zlatko Papac – </a:t>
            </a:r>
            <a:r>
              <a:rPr lang="hr-HR" sz="280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brončana medalja</a:t>
            </a: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Kup Lika – </a:t>
            </a:r>
            <a:r>
              <a:rPr lang="hr-HR" sz="280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srebrna medalja</a:t>
            </a: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Turnir Boris Vrbetić - </a:t>
            </a:r>
            <a:r>
              <a:rPr lang="hr-HR" sz="2800" dirty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srebrna </a:t>
            </a:r>
            <a:r>
              <a:rPr lang="hr-HR" sz="280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medalja</a:t>
            </a: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Kup Samobora – </a:t>
            </a:r>
            <a:r>
              <a:rPr lang="hr-HR" sz="280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zlatna medalja</a:t>
            </a: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4. Sakura Kup – </a:t>
            </a:r>
            <a:r>
              <a:rPr lang="hr-HR" sz="280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zlatna medalja</a:t>
            </a: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Kup Maksimira – </a:t>
            </a:r>
            <a:r>
              <a:rPr lang="hr-HR" sz="280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zlatna medalja</a:t>
            </a: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3. Memorijalni turnir Damir Milatović,</a:t>
            </a:r>
          </a:p>
          <a:p>
            <a:pPr eaLnBrk="0" hangingPunct="0">
              <a:defRPr/>
            </a:pPr>
            <a:r>
              <a:rPr lang="hr-HR" sz="2800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Pisarovina – </a:t>
            </a:r>
            <a:r>
              <a:rPr lang="hr-HR" sz="280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zlatna medalja</a:t>
            </a:r>
          </a:p>
          <a:p>
            <a:pPr eaLnBrk="0" hangingPunct="0">
              <a:defRPr/>
            </a:pPr>
            <a:endParaRPr lang="hr-HR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1332681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6600" b="1" dirty="0" smtClean="0">
                <a:solidFill>
                  <a:srgbClr val="FF5050"/>
                </a:solidFill>
                <a:latin typeface="Forte" pitchFamily="66" charset="0"/>
              </a:rPr>
              <a:t>3.a</a:t>
            </a:r>
            <a:endParaRPr lang="hr-HR" sz="6600" b="1" dirty="0">
              <a:solidFill>
                <a:srgbClr val="FF5050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1353</TotalTime>
  <Words>976</Words>
  <Application>Microsoft Office PowerPoint</Application>
  <PresentationFormat>Prikaz na zaslonu (4:3)</PresentationFormat>
  <Paragraphs>581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61</vt:i4>
      </vt:variant>
    </vt:vector>
  </HeadingPairs>
  <TitlesOfParts>
    <vt:vector size="62" baseType="lpstr">
      <vt:lpstr>Office Theme</vt:lpstr>
      <vt:lpstr>  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 DAROVITIH  UČENIKA OŠ Ksavera Šandora Gjalskoga</dc:title>
  <dc:creator>f1</dc:creator>
  <cp:lastModifiedBy>RAV</cp:lastModifiedBy>
  <cp:revision>262</cp:revision>
  <dcterms:created xsi:type="dcterms:W3CDTF">2014-03-31T14:29:22Z</dcterms:created>
  <dcterms:modified xsi:type="dcterms:W3CDTF">2014-05-15T09:34:44Z</dcterms:modified>
</cp:coreProperties>
</file>